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86478" autoAdjust="0"/>
  </p:normalViewPr>
  <p:slideViewPr>
    <p:cSldViewPr>
      <p:cViewPr>
        <p:scale>
          <a:sx n="70" d="100"/>
          <a:sy n="70" d="100"/>
        </p:scale>
        <p:origin x="-108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93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040B80-8C79-42B1-AD1F-92DA5A3392D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7CB3BB-3D71-4980-B92E-DD9434E19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F1764B-191C-49FD-B0F7-E49D8A10D8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42B0-9F57-425D-AE94-71BD1BC25F9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51E8-ECEC-400A-A1C4-30DDFC630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E64E-5042-443E-BB4A-4487E421729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7525-3657-4DF1-924D-8EE659180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F36B-6454-4FA1-AC4A-C34D592E961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A5EA-FDEE-4F80-985F-CF9227935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89AB-CED8-48C6-B5DB-BD11E4FF4BE2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5959-48F8-4EAF-87DF-D8032C98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AF49-FAD6-4D21-B258-ACF4ECBD8261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4CE2-5088-4F0C-8C41-E5310A7C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31D8-42BA-4394-9025-12469B96F04D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BD28-ED60-406A-BF8E-965F2D3A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9FF7-99C8-4672-B887-210BB658C5B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12F3-5AFF-445C-9578-529C01BDE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78B8-DCDB-4197-B985-2EF219E5004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D70F-CFBC-4759-AB8D-6771A9BCC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25AD-9336-4BE8-913A-D9BA11608F0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16C-1B9A-4DE5-B066-94298C1DB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0F05-1FE0-4AE3-8080-E2709D249156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C6D8-B0BA-4D94-89BB-A1700F618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499A-A2B4-45C9-97E4-10730091278C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F200-710E-41EC-9094-886BE976A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05099-6806-44FD-BAF7-2DB5E09B82B6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979B31-0C02-4920-8BE1-ED9263EB0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2;&#1086;&#1080;%20&#1076;&#1086;&#1082;&#1091;&#1084;&#1077;&#1085;&#1090;&#1099;\&#1073;&#1102;&#1076;&#1078;&#1077;&#1090;%202018\&#1087;&#1088;&#1080;&#1083;&#1086;&#1078;&#1077;&#1085;&#1080;&#1077;%20&#1087;&#1088;&#1086;&#1075;&#1088;&#1072;&#1084;&#1084;&#1099;207.8.xl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varnav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3%D0%B1%D0%B2%D0%B5%D0%BD%D1%86%D0%B8%D1%8F" TargetMode="External"/><Relationship Id="rId5" Type="http://schemas.openxmlformats.org/officeDocument/2006/relationships/hyperlink" Target="https://ru.wikipedia.org/wiki/%D0%A1%D1%83%D0%B1%D1%81%D0%B8%D0%B4%D0%B8%D1%8F" TargetMode="External"/><Relationship Id="rId4" Type="http://schemas.openxmlformats.org/officeDocument/2006/relationships/hyperlink" Target="https://ru.wikipedia.org/wiki/%D0%94%D0%BE%D1%82%D0%B0%D1%86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 descr="https://www.tv-mig.ru/upload/iblock/b21/b21341d75b6c287d46f47a450a7e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4338" name="AutoShape 4" descr="https://www.tv-mig.ru/upload/iblock/b21/b21341d75b6c287d46f47a450a7e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4339" name="AutoShape 6" descr="https://www.tv-mig.ru/upload/iblock/b21/b21341d75b6c287d46f47a450a7e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27038" y="500063"/>
            <a:ext cx="8296275" cy="5937250"/>
            <a:chOff x="269" y="315"/>
            <a:chExt cx="5226" cy="3740"/>
          </a:xfrm>
        </p:grpSpPr>
        <p:pic>
          <p:nvPicPr>
            <p:cNvPr id="14340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" y="315"/>
              <a:ext cx="5226" cy="3740"/>
            </a:xfrm>
            <a:prstGeom prst="rect">
              <a:avLst/>
            </a:prstGeom>
            <a:noFill/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489" y="534"/>
              <a:ext cx="4692" cy="3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70C0"/>
                  </a:solidFill>
                  <a:cs typeface="Times New Roman" pitchFamily="18" charset="0"/>
                </a:rPr>
                <a:t>БЮДЖЕТ ДЛЯ ГРАЖДАН К РЕШЕНИЮ ЗЕМСКОГО СОБРАНИЯ ВАРНАВИНСКОГО МУНИЦИПАЛЬНОГО РАЙОНА </a:t>
              </a:r>
              <a:endParaRPr lang="en-US" sz="2400" b="1">
                <a:solidFill>
                  <a:srgbClr val="0070C0"/>
                </a:solidFill>
                <a:latin typeface="Lucida Sans" pitchFamily="34" charset="0"/>
                <a:cs typeface="Times New Roman" pitchFamily="18" charset="0"/>
              </a:endParaRPr>
            </a:p>
            <a:p>
              <a:pPr algn="ctr"/>
              <a:r>
                <a:rPr lang="ru-RU" sz="2400" b="1">
                  <a:solidFill>
                    <a:srgbClr val="0070C0"/>
                  </a:solidFill>
                  <a:cs typeface="Times New Roman" pitchFamily="18" charset="0"/>
                </a:rPr>
                <a:t>«О РАЙОННОМ БЮДЖЕТЕ НА 20</a:t>
              </a:r>
              <a:r>
                <a:rPr lang="en-US" sz="2400" b="1">
                  <a:solidFill>
                    <a:srgbClr val="0070C0"/>
                  </a:solidFill>
                  <a:latin typeface="Lucida Sans" pitchFamily="34" charset="0"/>
                  <a:cs typeface="Times New Roman" pitchFamily="18" charset="0"/>
                </a:rPr>
                <a:t>20</a:t>
              </a:r>
              <a:r>
                <a:rPr lang="ru-RU" sz="2400" b="1">
                  <a:solidFill>
                    <a:srgbClr val="0070C0"/>
                  </a:solidFill>
                  <a:cs typeface="Times New Roman" pitchFamily="18" charset="0"/>
                </a:rPr>
                <a:t> ГОД И НА ПЛАНОВЫЙ ПЕРИОД 202</a:t>
              </a:r>
              <a:r>
                <a:rPr lang="en-US" sz="2400" b="1">
                  <a:solidFill>
                    <a:srgbClr val="0070C0"/>
                  </a:solidFill>
                  <a:latin typeface="Lucida Sans" pitchFamily="34" charset="0"/>
                  <a:cs typeface="Times New Roman" pitchFamily="18" charset="0"/>
                </a:rPr>
                <a:t>1</a:t>
              </a:r>
              <a:r>
                <a:rPr lang="ru-RU" sz="2400" b="1">
                  <a:solidFill>
                    <a:srgbClr val="0070C0"/>
                  </a:solidFill>
                  <a:cs typeface="Times New Roman" pitchFamily="18" charset="0"/>
                </a:rPr>
                <a:t> И 202</a:t>
              </a:r>
              <a:r>
                <a:rPr lang="en-US" sz="2400" b="1">
                  <a:solidFill>
                    <a:srgbClr val="0070C0"/>
                  </a:solidFill>
                  <a:latin typeface="Lucida Sans" pitchFamily="34" charset="0"/>
                  <a:cs typeface="Times New Roman" pitchFamily="18" charset="0"/>
                </a:rPr>
                <a:t>2</a:t>
              </a:r>
              <a:r>
                <a:rPr lang="ru-RU" sz="2400" b="1">
                  <a:solidFill>
                    <a:srgbClr val="0070C0"/>
                  </a:solidFill>
                  <a:cs typeface="Times New Roman" pitchFamily="18" charset="0"/>
                </a:rPr>
                <a:t> ГОДОВ»</a:t>
              </a:r>
            </a:p>
          </p:txBody>
        </p:sp>
      </p:grpSp>
      <p:pic>
        <p:nvPicPr>
          <p:cNvPr id="14343" name="Picture 6" descr="http://www.heraldicum.ru/russia/subjects/towns/images/varnav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0"/>
            <a:ext cx="1643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73025"/>
            <a:ext cx="9558338" cy="1438275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25"/>
          <a:ext cx="9226550" cy="23563263"/>
        </p:xfrm>
        <a:graphic>
          <a:graphicData uri="http://schemas.openxmlformats.org/drawingml/2006/table">
            <a:tbl>
              <a:tblPr/>
              <a:tblGrid>
                <a:gridCol w="1524000"/>
                <a:gridCol w="4659313"/>
                <a:gridCol w="163512"/>
                <a:gridCol w="93980"/>
                <a:gridCol w="1000125"/>
                <a:gridCol w="892175"/>
                <a:gridCol w="893762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 РФ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 НАЛОГОВЫЕ И НЕНАЛОГОВЫЕ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122199,1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129721,1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138407,9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 НАЛОГИ НА ПРИБЫЛЬ,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112875,4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121052,8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129824,7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 Налог на доходы  физических лиц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112875,4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121052,8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129824,7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1 01 02010 01 0000 110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1.1.1.1. 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228 Налогового кодекса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110397,1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118462,8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127128,9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1 01 02020 01 0000 110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1.1.1.1. 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1 01 02030 01 0000 110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1.1.2.3. Налог на доходы физических лиц с доходов,  полученных физическими лицами в соответствии со статьей 228 Налогового Кодекса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1 01 02040 01 0000 110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1.1.2.4. 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 со статьей 227</a:t>
                      </a:r>
                      <a:r>
                        <a:rPr kumimoji="0" lang="ru-RU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Налогового кодекса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1893,3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4928,1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1 05 02000 02 0000 110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1.2.1. Налог, взимаемый в связи с применением упрощенной системы налогообложения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1 05 02000 02 0000 110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2094,9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1 05 03000 01 0000 110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1 05 04000 02 0000 110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1.2.4. Налог, взимаемый в связи с применением патентной системы налогообложения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1 08 03010 01 0000 110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1.3.1. Государственная пошлина по делам, рассматриваемым в судах общей юрисдикции, мировыми судьями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1 08 06000 01 0000 110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1.3.2.Государственная пошлина за совершение действий, связанных с приобретением гражданства РФ или выходом из гражданства РФ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1 08 07020 01 0000 110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1.3.3.Государственная пошлина за государственную регистрацию прав, ограничений (обременений) прав на недвижимое имущество и сделок с ним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1 08 07100 01 0000 110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1.3.4.Государственная пошлина за выдачу и обмен паспорта гражданина РФ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1 08 07141 01 0000 110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1.3.5.Государственная пошлина за государств. регистрацию транспортных средств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2487,6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1 11 05000 00 0000 120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1.4.1. Доходы от сдачи в аренду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1 11 05010 00 0000 120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1.4.1.1. 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1 11 05013 05 0000 120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1.4.2.1.1. 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поселений, а также средства от продажи права на заключение договоров аренды указанных земельных участков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1 11 05013 13 0000 120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1.4.2.1.2. 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1 11 05030 00 0000 120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1.4.2.2. Доходы от сдачи в аренду имущества, находящегося в оперативном управлении органов местного самоуправления и созданных ими учреждений и в хозяйственном ведении муниципальных унитарных предприятий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1 11 05035 05 0000 120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1.4.2.2.1. 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автономных учреждений)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1 11 07015 05 0000 120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1.4.2.2.1. Доходы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муниципальными районами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 ПЛАТЕЖИ ПРИ ПОЛЬЗОВАНИИ ПРИРОДНЫМИ РЕСУРСАМИ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1 12 01000 01 0000 120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1.5.1. Плата за негативное воздействие на окружающую среду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1 12 01010 01 0000 120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1.5.1.1.Плата за выбросы загрязняющих веществ в атмосферный воздух стационарными объектами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1 12 01041 01 0000 120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1.5.1.4. Плата за размещение отходов производства и потребления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 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1 14 02000 00 0000 000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1.6.1.Доходы от реализации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1 14 02052 05 0000 410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1.6.1.1. Доходы от реализации имущества, находящегося в оперативном управлении учреждений, находящихся в ведении органов управления муниципальных районов в части реализации основных средств по указанному имуществу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1 14 06000 00 0000 430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1.6.2. 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1 14 06013 05 0000 430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1.6.2.1. Доходы от продажи земельных участков, государственная собственность на которые не разграничена и которые расположены в границах сельских поселений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1 14 06013 13 0000 430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1.6.2.2. 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1.7. ШТРАФЫ, САНКЦИИ, ВОЗМЕЩЕНИЕ УЩЕРБА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1 16 01053 01 0035 140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штрафы, установленные Главой 5 Кодекса РФ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(штрафы за неисполнение родителями или иными законными представителями несовершеннолетних обязанностей по содержанию и воспитанию несовершеннолетних)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2 000000000 0000000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.Безвозмездные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655692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300165,1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330707,5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2 02 10000 00 0000 151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1.8.1. Дотации от других бюджетов бюджетной системы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127854,3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101948,8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104225,8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2 02 20000 00 0000 151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1.8.2. Субсидии от других бюджетов бюджетной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5715,3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32284,5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2 02 30000 00 0000 151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1.8.3. Субвенции бюджетам бюджетной системы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181731,2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183097,5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184467,2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2 02 40000 00 0000 151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1.8.4.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777891,7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429886,2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469115,4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9050"/>
            <a:ext cx="9558338" cy="1384300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25"/>
          <a:ext cx="9144000" cy="6521450"/>
        </p:xfrm>
        <a:graphic>
          <a:graphicData uri="http://schemas.openxmlformats.org/drawingml/2006/table">
            <a:tbl>
              <a:tblPr/>
              <a:tblGrid>
                <a:gridCol w="3571875"/>
                <a:gridCol w="1000125"/>
                <a:gridCol w="1000125"/>
                <a:gridCol w="857250"/>
                <a:gridCol w="928688"/>
                <a:gridCol w="928687"/>
                <a:gridCol w="8572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492793,3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777891,7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429886,2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469115,4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48718,8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50196,3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47092,7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47148,9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4931,8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6704,8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5415,8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5404,6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5420,2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16554,9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16417,8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16418,5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3978,6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41311,6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7324,2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40841,0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336797,2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553238,2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255711,2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259095,0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54696,2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56089,7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55438,5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56604,7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12468,9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14051,7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13959,6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14920,3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8680,2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2279,3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2336,8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22153,7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27373,9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25112,4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25181,1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9213" y="-165100"/>
            <a:ext cx="9558338" cy="1390650"/>
          </a:xfrm>
        </p:spPr>
      </p:pic>
      <p:graphicFrame>
        <p:nvGraphicFramePr>
          <p:cNvPr id="266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50800" y="806450"/>
          <a:ext cx="9245600" cy="6102350"/>
        </p:xfrm>
        <a:graphic>
          <a:graphicData uri="http://schemas.openxmlformats.org/presentationml/2006/ole">
            <p:oleObj spid="_x0000_s26626" r:id="rId4" imgW="9242337" imgH="610262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9050"/>
            <a:ext cx="9558338" cy="11715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Программный бюджет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отличается от традиционного тем, что все  или почти все расходы включены в программы и каждая программа  своей целью прямо увязана с тем или иным стратегическим итогом  деятельности ведомства.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		Программное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бюджетирование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представляет собой методологию планирования, исполнения и контроля за исполнением бюджета, обеспечивающую  взаимосвязь процесса распределения расходов с  результатами от реализации  программ, разрабатываемых на основе стратегических целей, с учетом приоритетов  государственной политики, общественной значимости ожидаемых и конечных  результатов использования бюджетных средств.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		Районный бюджет на 20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годов сформирован на основе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муниципальных программ.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		Непрограммные расходы-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не вошедшие в мероприятия муниципальных программ, в том числе на содержание отдельных органов исполнительной власти, муниципальных учреждений и другие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30163"/>
            <a:ext cx="9558338" cy="132238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88"/>
          <a:ext cx="9144000" cy="10196512"/>
        </p:xfrm>
        <a:graphic>
          <a:graphicData uri="http://schemas.openxmlformats.org/drawingml/2006/table">
            <a:tbl>
              <a:tblPr/>
              <a:tblGrid>
                <a:gridCol w="4286250"/>
                <a:gridCol w="928688"/>
                <a:gridCol w="928687"/>
                <a:gridCol w="857250"/>
                <a:gridCol w="1071563"/>
                <a:gridCol w="1071562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к 2019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4962,2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6 809,00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5 472,30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5 461,10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агропромышленного комплекса Варнавинского района 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4515,9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5 185,70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5 125,50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5 121,00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 Варнавинского района 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предпринимательства и туризма Варнавинского района Нижегородской области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Варнавинского района 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553,50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Варнавинском муниципальном районе"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Варнавинского района"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37 980,20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35 676,70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35 775,20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Варнавинского района 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54696,2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55499,7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55438,5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56604,7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Варнавинского района 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254206,4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258103,70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257813,10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261196,90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"Информационное общество Варнавинского муниципального района Нижегородской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2336,8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"Обеспечение общественного порядка и противодейтсвия преступности в Варнавинском муниципальном районе Нижегородской области"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137625,8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409603,6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66611,6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101150,5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492793,3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777891,7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429886,2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469115,4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2238" y="-152400"/>
            <a:ext cx="9631363" cy="193833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39766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496"/>
                <a:gridCol w="1071570"/>
                <a:gridCol w="1143008"/>
                <a:gridCol w="1000132"/>
                <a:gridCol w="1071570"/>
                <a:gridCol w="857224"/>
              </a:tblGrid>
              <a:tr h="38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% к 2019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4962,2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6809,0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94,2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5472,3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5461,1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Подпрограмма  «Обеспечение пожарной безопасности на территории Варнавинского муниципального района Нижегородской области»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184.8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485,0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262,4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199,8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188.6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Подпрограмма "Защита населения и территорий от чрезвычайных ситуаций , обеспечение пожарной безопасности и безопасности на водных объектах Варнавинского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4777.4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6324,0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132,4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5272,5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5272,5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-73025" y="5357813"/>
            <a:ext cx="9436100" cy="1719262"/>
            <a:chOff x="-46" y="3375"/>
            <a:chExt cx="5944" cy="1083"/>
          </a:xfrm>
        </p:grpSpPr>
        <p:pic>
          <p:nvPicPr>
            <p:cNvPr id="29735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6" y="3375"/>
              <a:ext cx="5944" cy="1083"/>
            </a:xfrm>
            <a:prstGeom prst="rect">
              <a:avLst/>
            </a:prstGeom>
            <a:noFill/>
          </p:spPr>
        </p:pic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 rot="10800000">
              <a:off x="0" y="3420"/>
              <a:ext cx="57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38" name="TextBox 6"/>
          <p:cNvSpPr txBox="1">
            <a:spLocks noChangeArrowheads="1"/>
          </p:cNvSpPr>
          <p:nvPr/>
        </p:nvSpPr>
        <p:spPr bwMode="auto">
          <a:xfrm>
            <a:off x="1428750" y="5857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 rot="10800000" flipV="1">
            <a:off x="0" y="514985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программы будут направлены на :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indent="449263" algn="just" eaLnBrk="0" hangingPunct="0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-Мероприятия по предупреждению и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ликивдации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чрезвычайных ситуаций -485,0 т.руб. или 262,4%  к 2019году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indent="449263" algn="just" eaLnBrk="0" hangingPunct="0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содержание ЕДДС – 6124,0 т.руб.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indent="449263" algn="just" eaLnBrk="0" hangingPunct="0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целевой финансовый резерв -200,0 т.руб.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indent="449263" algn="just" eaLnBrk="0" hangingPunct="0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ассигнований произошло в связи с увеличением расходов  на  обслуживание РАСЦО.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indent="449263" algn="just" eaLnBrk="0" hangingPunct="0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2021 год расходы по программе составят 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5472,3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2022 год 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5461,1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133350"/>
            <a:ext cx="9156700" cy="962025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813"/>
          <a:ext cx="9144000" cy="4913312"/>
        </p:xfrm>
        <a:graphic>
          <a:graphicData uri="http://schemas.openxmlformats.org/drawingml/2006/table">
            <a:tbl>
              <a:tblPr/>
              <a:tblGrid>
                <a:gridCol w="4214813"/>
                <a:gridCol w="1143000"/>
                <a:gridCol w="1143000"/>
                <a:gridCol w="714375"/>
                <a:gridCol w="1071562"/>
                <a:gridCol w="85725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агропромышленного комплекса Варнавинского района 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4515,9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5185,7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5125,5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сельского хозяйства, пищевой и перерабатывающей промышленности Варнавинского района Нижегородской области"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производства продукции растениеводства (субсидирование части затрат)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1452,4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1435,0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"Возмещение части затрат организаций агропромышленного комплекса на уплату процентов за пользование кредитными ресурсами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2744,0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2896,9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2796,9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2796,9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Изменение ассигнований произошло в связи с увеличением объема финансовой поддержки из вышестоящего бюджета.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 2021год расходы по программе составят 5125,5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т.руб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, на 2021 год 5121,0т.руб.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28588"/>
            <a:ext cx="9558338" cy="135413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88"/>
          <a:ext cx="9144000" cy="2214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08"/>
                <a:gridCol w="1285884"/>
                <a:gridCol w="1500198"/>
                <a:gridCol w="1500198"/>
                <a:gridCol w="1357322"/>
                <a:gridCol w="1357290"/>
              </a:tblGrid>
              <a:tr h="53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"Охрана окружающей среды Варнавинского района "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Природоохранные мероприятия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189,5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143250"/>
            <a:ext cx="9144000" cy="3714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017838"/>
            <a:ext cx="9144000" cy="2092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endParaRPr lang="en-US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>
              <a:defRPr/>
            </a:pPr>
            <a:endParaRPr lang="en-US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Проведение семинаров, конференций, организация летних экологических лагерей,  проведение рейдов по охране животного и растительного мира по сохранению рыбного богатства в период нереста, всего 189,5 т.руб. или 100,0% к 2019 году.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189,5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на 2022 год 189,5 т.руб.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31775"/>
            <a:ext cx="9704388" cy="2017713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3538538"/>
        </p:xfrm>
        <a:graphic>
          <a:graphicData uri="http://schemas.openxmlformats.org/drawingml/2006/table">
            <a:tbl>
              <a:tblPr/>
              <a:tblGrid>
                <a:gridCol w="3714750"/>
                <a:gridCol w="1214438"/>
                <a:gridCol w="1071562"/>
                <a:gridCol w="928688"/>
                <a:gridCol w="1000125"/>
                <a:gridCol w="1214437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предпринимательства и туризма Варнавинского района Нижегородской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предпринимательства Варнавинского района Нижегородской области"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внутреннего и въездного туризма в Варнавинского района Нижегородской области"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000625"/>
            <a:ext cx="9144000" cy="1857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Бюджетные ассигнования в рамках программы будут направлены: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мероприятия  на развитие предпринимательства, внутреннего и въездного туризма, развитие торговли, сохранение, возрождение и развитие народных художественных промыслов – 455.0 т.руб., 100,0% к 2019 году.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 2021год расходы по программе составят 455,0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т.руб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, на 2022 год 455,0 т.руб.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201613"/>
            <a:ext cx="9558338" cy="1987551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4429125"/>
        </p:xfrm>
        <a:graphic>
          <a:graphicData uri="http://schemas.openxmlformats.org/drawingml/2006/table">
            <a:tbl>
              <a:tblPr/>
              <a:tblGrid>
                <a:gridCol w="4786313"/>
                <a:gridCol w="857250"/>
                <a:gridCol w="857250"/>
                <a:gridCol w="928687"/>
                <a:gridCol w="785813"/>
                <a:gridCol w="9286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Варнавинского района 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553,50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проведению оценки недвижимости, инвентаризации и паспортизации муниципального имущества, приобретение в муниципальную собственность объектов недвижимости и земельных участков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земельных участков, а также подготовка к предоставлению в соответствии с иными законами , включая расходы на топографическую съемку, межевание, разбивку, оценку земельных участков, в том числе по землям сельскохозяйственного назначения под теплотрассами и под объектами электросетевого хозяйства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857875"/>
            <a:ext cx="91440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857875"/>
            <a:ext cx="9144000" cy="1662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обследование земельных участков и объектов недвижимости,  работы по освобождению земельных участков, ,  улучшение технических характеристик муниципального имущества, повышение технической базы в целях эффективного управления муниципальным  имуществом и земельными ресурсами – 553,5 тыс. рублей, что составляет 156,6% к уровню 2019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376,6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на 2022год 376,6т.руб.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103663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Бюджет для граждан» – информационный  сборник, который познакомит население района с основными положениями главного финансового документа Варнавинского муниципального района – районного  бюджета, а именно  проекта районного бюджета на 20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годов. В  сборнике в доступной форме представлено описание доходов, расходов бюджета и их 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	«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Бюджет для граждан» нацелен на широкий круг пользователей – всех граждан Варнавинского муниципального района , интересы которых в той или иной мере затронуты районным бюджетом.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6050" y="-146050"/>
            <a:ext cx="9655175" cy="193198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88"/>
          <a:ext cx="9144000" cy="2286000"/>
        </p:xfrm>
        <a:graphic>
          <a:graphicData uri="http://schemas.openxmlformats.org/drawingml/2006/table">
            <a:tbl>
              <a:tblPr/>
              <a:tblGrid>
                <a:gridCol w="3286125"/>
                <a:gridCol w="1071563"/>
                <a:gridCol w="1000125"/>
                <a:gridCol w="1285875"/>
                <a:gridCol w="1428750"/>
                <a:gridCol w="107156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Варнавинском муниципальном районе"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спорта и физической культуры и спорта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857625"/>
            <a:ext cx="9144000" cy="3000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71938"/>
            <a:ext cx="9001125" cy="227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проведение физкультурно-массовых мероприятий среди различных категорий населения,  проведение физкультурных и спортивных мероприятий, планируемых к проведению на территории Варнавинского района в 2020 году, всего 500,0 т.руб. или 151,5% к 2019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году.Увеличение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произошло в связи с увеличением  проводимых физкультурных и спортивных .мероприятий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330,0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на 2022 год 330,0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201613"/>
            <a:ext cx="9558338" cy="1987551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9144000" cy="3879850"/>
        </p:xfrm>
        <a:graphic>
          <a:graphicData uri="http://schemas.openxmlformats.org/drawingml/2006/table">
            <a:tbl>
              <a:tblPr/>
              <a:tblGrid>
                <a:gridCol w="4357688"/>
                <a:gridCol w="1071562"/>
                <a:gridCol w="1000125"/>
                <a:gridCol w="928688"/>
                <a:gridCol w="857250"/>
                <a:gridCol w="928687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Варнавинского района"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37980,2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35676,7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35775,2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9883,3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9949,1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9949,1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Подпрограмма "Повышение эффективности бюджетных расходов Варнавинского муниципального района"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151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Подпрограмма "Создание условий для эффективного выполнения собственных и передаваемых полномочий органами местного самоуправления муниципальных образований Варнавинского муниципального района"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22826,7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27981,1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25727,6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25826,1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143500"/>
            <a:ext cx="9144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143500"/>
            <a:ext cx="9144000" cy="187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2020 году на данную муниципальную программу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ланируется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напрвить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37980,2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что составляет 116,1% к первоначальному плану 2019 году, что обусловлено увеличением финансовой помощи бюджетам поселений.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на предоставление дотаций и иных межбюджетных трансфертов бюджетам поселений -27981,1 или 122,6% к 2019году.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на содержание финансового управления -9999,1 т.руб. или 101,1%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2019 году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35676,7т.руб, на 2022 год  35775,2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65100"/>
            <a:ext cx="9558338" cy="1670050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3857625"/>
        </p:xfrm>
        <a:graphic>
          <a:graphicData uri="http://schemas.openxmlformats.org/drawingml/2006/table">
            <a:tbl>
              <a:tblPr/>
              <a:tblGrid>
                <a:gridCol w="4286250"/>
                <a:gridCol w="1000125"/>
                <a:gridCol w="1000125"/>
                <a:gridCol w="1000125"/>
                <a:gridCol w="928688"/>
                <a:gridCol w="928687"/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Варнавинского района 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54696,2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55499,7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55438,5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56604,7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реализации муниципальной программы»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54546,2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55499,7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55263,0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56429,7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Дворцы и дома культуры, другие учреждения культуры и средств массовой информации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34331,2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34656,0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34601,0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34601,0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Музеи и постоянные выставки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4411,3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4644,9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4857,0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4857,0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14204,7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13977,0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13662,4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14621,4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 (БУХГАЛТЕРИЯ)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2221,8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2142,6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«Проведение районных мероприятий»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000625"/>
            <a:ext cx="9144000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000625"/>
            <a:ext cx="9144000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мероприятия в сфере культуры и кинематографии 200,0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или 133,3 % к 2019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предоставление субсидий на выполнение муниципальных заданий бюджетным учреждениям культуры -55499,7 т.руб. или 101,5% к 2019 году.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Изменение объемов ассигнований с сторону увеличения связано с  доведением заработной платы низкооплачиваемых работников до минимального размера оплаты труда.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55438,5т.руб, на 2022 год  56604,7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58750"/>
            <a:ext cx="9558338" cy="1524000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65213"/>
          <a:ext cx="9144000" cy="3937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1934"/>
                <a:gridCol w="1000132"/>
                <a:gridCol w="1143008"/>
                <a:gridCol w="1071570"/>
                <a:gridCol w="928694"/>
                <a:gridCol w="928662"/>
              </a:tblGrid>
              <a:tr h="54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муниципальной программы (подпрограммы)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 2019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054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образования Варнавинского района "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254206,4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258103,7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101,5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257813,1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261196,9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Развитие общего образования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200731,0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198628,4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98,9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192622,4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193876,5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3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Развитие дополнительного образования и воспитания детей и молодежи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22309,6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23366,9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102,5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23687,7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25688,6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«Развитие системы оценки качества образования и информационной прозрачности системы образования»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587,5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619,9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101,2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636,3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636,6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«Социально-правовая защита детей в Нижегородской области»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455,4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468,7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101,2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468,7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468,7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7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«Обеспечение реализации муниципальной программы»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30122,9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35019,8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116,3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40397,7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40526,5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143500"/>
            <a:ext cx="9144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779963"/>
            <a:ext cx="9144000" cy="28940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-общее образование -132046,8 или 96,0 % к 2019 году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-дошкольное образование-66581,6 или 105,4 % к 2019 году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-дополнительное образование- .22425,6 или 104,8% к 2019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прочие учреждения (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ЦБ,ХЭС,логопед,ИДК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)-26388,2 т.руб. или 109,9 % к 2019году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 содержание аппарата РУО – 5032,9 т.руб. или 105,31% к 2019 году. , в т.ч. за счет областного бюджета- 1088,6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реализация мероприятий по воспитанию детей и молодежи - 941,3т.руб. или 102,9%  к 2019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компенсация части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род.платы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- 2101,9 т.руб. или 97,9% к 2019году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Изменение объемов ассигнований с сторону увеличения связано с  доведением заработной платы низкооплачиваемых работников до минимального размера оплаты труда.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257813,1т.руб, на 2022 год  261196,9 т.руб.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3188" y="-146050"/>
            <a:ext cx="9612313" cy="193198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2355850"/>
        </p:xfrm>
        <a:graphic>
          <a:graphicData uri="http://schemas.openxmlformats.org/drawingml/2006/table">
            <a:tbl>
              <a:tblPr/>
              <a:tblGrid>
                <a:gridCol w="3429000"/>
                <a:gridCol w="1000125"/>
                <a:gridCol w="1214438"/>
                <a:gridCol w="1143000"/>
                <a:gridCol w="1285875"/>
                <a:gridCol w="1071562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"Информационное общество Варнавинского муниципального района Нижегородской области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2279,3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2336,8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"Информационное общество Варнавинского района Нижегородской области"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2279,3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2336,8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F5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714750"/>
            <a:ext cx="9144000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0500"/>
            <a:ext cx="9144000" cy="181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данную муниципальную программу планируется направить 2893,7 т.руб., что составляет 118,8% к первоначальному плану 2019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предоставление субсидии ТК «Наш край» в сумме 770,0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-предоставление субсидии редакции газеты Новый путь -2123,7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2021год расходы по программе составят 2279,3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на 2022 год  2336,8 т.руб.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325" y="-19050"/>
            <a:ext cx="9569450" cy="180498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3071812"/>
        </p:xfrm>
        <a:graphic>
          <a:graphicData uri="http://schemas.openxmlformats.org/drawingml/2006/table">
            <a:tbl>
              <a:tblPr/>
              <a:tblGrid>
                <a:gridCol w="2143125"/>
                <a:gridCol w="904875"/>
                <a:gridCol w="1524000"/>
                <a:gridCol w="1524000"/>
                <a:gridCol w="1524000"/>
                <a:gridCol w="152400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BC9"/>
                    </a:solidFill>
                  </a:tcPr>
                </a:tc>
              </a:tr>
              <a:tr h="2573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МП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"Профилактика правонарушений и противодействие проявлениям терроризма и экстремизма в Варнавинском муниципальном районе на 2017-2020 гг»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4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500563"/>
            <a:ext cx="9144000" cy="2357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00563"/>
            <a:ext cx="9144000" cy="1108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Бюджетные ассигнования в рамках программы будут направлены на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профилактику правонарушений в Варнавинском районе -118,1 т.руб., что составляет 100% к уровню 2019года.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2021 год расходы по программе составят 118,1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на 2022 год  118,1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т.руб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73025"/>
            <a:ext cx="9558338" cy="1652588"/>
          </a:xfrm>
        </p:spPr>
      </p:pic>
      <p:pic>
        <p:nvPicPr>
          <p:cNvPr id="40962" name="Picture 14" descr="https://citifox.ru/wp-content/uploads/2016/07/35359843-1000x66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40000"/>
          </a:blip>
          <a:srcRect/>
          <a:stretch>
            <a:fillRect/>
          </a:stretch>
        </p:blipFill>
        <p:spPr>
          <a:xfrm>
            <a:off x="3536950" y="3168650"/>
            <a:ext cx="2070100" cy="1571625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1785938"/>
            <a:ext cx="4572000" cy="3692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Местонахождение : 606760, Нижегородская область, р.п.Варнавино, пл.Советская д.1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Серебрякова  Наталья Викторовна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Контактный телефон : (883158) 3-56-47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 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fovarnav@mail.ru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: понедельник-четверг  с 8-00 до 17-00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–с 8-00 до 16-00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на обед : с 12-00 до 13-00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 : суббота-воскресенье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3" y="-12700"/>
            <a:ext cx="9558338" cy="1244600"/>
          </a:xfr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212725" y="927100"/>
            <a:ext cx="3079750" cy="5937250"/>
            <a:chOff x="134" y="584"/>
            <a:chExt cx="1940" cy="3740"/>
          </a:xfrm>
        </p:grpSpPr>
        <p:pic>
          <p:nvPicPr>
            <p:cNvPr id="16387" name="Скругленный 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" y="584"/>
              <a:ext cx="1940" cy="3740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266" y="716"/>
              <a:ext cx="1583" cy="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u="sng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 </a:t>
              </a:r>
            </a:p>
            <a:p>
              <a:pPr algn="ctr"/>
              <a:endParaRPr lang="ru-RU" sz="2000" b="1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Поступления от уплаты налогов , установленных Налоговым кодексом РФ</a:t>
              </a:r>
            </a:p>
            <a:p>
              <a:pPr algn="ctr"/>
              <a:r>
                <a:rPr lang="ru-RU" sz="2000" b="1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 ( налог на прибыль организаций, налог на доходы физических лиц , налог на имущество организаций , акцизы и др.)</a:t>
              </a:r>
            </a:p>
          </p:txBody>
        </p:sp>
      </p:grpSp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3213100" y="927100"/>
            <a:ext cx="2938463" cy="5937250"/>
            <a:chOff x="2024" y="584"/>
            <a:chExt cx="1851" cy="3740"/>
          </a:xfrm>
        </p:grpSpPr>
        <p:pic>
          <p:nvPicPr>
            <p:cNvPr id="16390" name="Скругленный прямоугольник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4" y="584"/>
              <a:ext cx="1851" cy="3740"/>
            </a:xfrm>
            <a:prstGeom prst="rect">
              <a:avLst/>
            </a:prstGeom>
            <a:noFill/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151" y="711"/>
              <a:ext cx="1503" cy="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u="sng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 </a:t>
              </a:r>
            </a:p>
            <a:p>
              <a:pPr algn="ctr"/>
              <a:r>
                <a:rPr lang="ru-RU" sz="2000" b="1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Поступления от уплаты пошлин и сборов , установленных законодательством РФ ( доходы от использования государственного имущества , плата за негативное воздействие на окружающую среду , штрафы за нарушение законодательства  и др.)</a:t>
              </a:r>
            </a:p>
          </p:txBody>
        </p:sp>
      </p:grp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6072188" y="974725"/>
            <a:ext cx="3005137" cy="5889625"/>
            <a:chOff x="3825" y="614"/>
            <a:chExt cx="1893" cy="3710"/>
          </a:xfrm>
        </p:grpSpPr>
        <p:pic>
          <p:nvPicPr>
            <p:cNvPr id="16393" name="Скругленный прямоугольник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25" y="614"/>
              <a:ext cx="1893" cy="3710"/>
            </a:xfrm>
            <a:prstGeom prst="rect">
              <a:avLst/>
            </a:prstGeom>
            <a:noFill/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953" y="758"/>
              <a:ext cx="1544" cy="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u="sng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  <a:p>
              <a:pPr algn="ctr"/>
              <a:r>
                <a:rPr lang="ru-RU" sz="2000" b="1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Поступления от других бюджетов бюджетной системы , граждан и организаций </a:t>
              </a:r>
            </a:p>
            <a:p>
              <a:pPr algn="ctr"/>
              <a:r>
                <a:rPr lang="ru-RU" sz="2000" b="1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( межбюджетные трансферты в виде дотаций, субвенций, субсидий,</a:t>
              </a:r>
            </a:p>
            <a:p>
              <a:pPr algn="ctr"/>
              <a:r>
                <a:rPr lang="ru-RU" sz="2000" b="1">
                  <a:solidFill>
                    <a:srgbClr val="543466"/>
                  </a:solidFill>
                  <a:latin typeface="Times New Roman" pitchFamily="18" charset="0"/>
                  <a:cs typeface="Times New Roman" pitchFamily="18" charset="0"/>
                </a:rPr>
                <a:t>поступления от юридических и физических лиц кроме  налоговых и неналоговых доходов</a:t>
              </a:r>
              <a:r>
                <a:rPr lang="ru-RU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9213" y="-19050"/>
            <a:ext cx="9558338" cy="13843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Государственные расходы — денежные средства, направляемые на финансовое обеспечение задач и функций государства и местного самоуправления.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Расходы бюджетов в зависимости от их экономического содержания делятся на текущие и капитальные.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Текущие расходы бюджетов — часть расходов бюджетов, обеспечивающая текущее финансирование органов государственной власти, оказание государственной поддержки другим бюджетам и отдельным отраслям экономики в форме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  <a:hlinkClick r:id="rId4" tooltip="Дотация"/>
              </a:rPr>
              <a:t>дотаций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  <a:hlinkClick r:id="rId5" tooltip="Субсидия"/>
              </a:rPr>
              <a:t>субсидий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 и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  <a:hlinkClick r:id="rId6" tooltip="Субвенция"/>
              </a:rPr>
              <a:t>субвенций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 на текущее финансирование.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Капитальные расходы бюджетов — часть расходов бюджетов, обеспечивающая инновационную и инвестиционную деятельность; средства, предоставляемые в качестве бюджетных кредитов на инвестиционные цели юридическим лицам; расходы, при осуществлении которых создается или увеличивается имущество, находящееся в собственности государства.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5563" y="-152400"/>
            <a:ext cx="9571038" cy="1944688"/>
          </a:xfrm>
        </p:spPr>
      </p:pic>
      <p:pic>
        <p:nvPicPr>
          <p:cNvPr id="19458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8588" y="-23813"/>
            <a:ext cx="9637713" cy="1603376"/>
          </a:xfrm>
        </p:spPr>
      </p:pic>
      <p:pic>
        <p:nvPicPr>
          <p:cNvPr id="4" name="Picture 2" descr="http://xn----7sbabgc6bk4addidsh.xn--p1ai/images/map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4263" y="1928813"/>
            <a:ext cx="4249737" cy="4708525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 rot="5400000" flipV="1">
            <a:off x="-1571625" y="3357563"/>
            <a:ext cx="5143500" cy="14287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00"/>
                </a:solidFill>
                <a:cs typeface="Times New Roman" pitchFamily="18" charset="0"/>
              </a:rPr>
              <a:t>КОНСОЛИДИ-РОВАННЫЙ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00"/>
                </a:solidFill>
                <a:cs typeface="Times New Roman" pitchFamily="18" charset="0"/>
              </a:rPr>
              <a:t> 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00"/>
                </a:solidFill>
                <a:cs typeface="Times New Roman" pitchFamily="18" charset="0"/>
              </a:rPr>
              <a:t>  ВАРНАВИН-СКОГО  МУНИЦИПА-ЛЬНОГО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2024063" y="1554163"/>
            <a:ext cx="3340100" cy="1811337"/>
            <a:chOff x="1275" y="979"/>
            <a:chExt cx="2104" cy="1141"/>
          </a:xfrm>
        </p:grpSpPr>
        <p:pic>
          <p:nvPicPr>
            <p:cNvPr id="20484" name="Скругленный прямо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5" y="979"/>
              <a:ext cx="2104" cy="1141"/>
            </a:xfrm>
            <a:prstGeom prst="rect">
              <a:avLst/>
            </a:prstGeom>
            <a:noFill/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349" y="1034"/>
              <a:ext cx="1757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Бюджет  муниципального района</a:t>
              </a:r>
              <a:endPara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2024063" y="3127375"/>
            <a:ext cx="3413125" cy="1736725"/>
            <a:chOff x="1275" y="1970"/>
            <a:chExt cx="2150" cy="1094"/>
          </a:xfrm>
        </p:grpSpPr>
        <p:pic>
          <p:nvPicPr>
            <p:cNvPr id="20487" name="Скругленный прямоугольник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5" y="1970"/>
              <a:ext cx="2150" cy="1094"/>
            </a:xfrm>
            <a:prstGeom prst="rect">
              <a:avLst/>
            </a:prstGeom>
            <a:noFill/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347" y="2022"/>
              <a:ext cx="1806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u="sng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Бюджет  городского поселения</a:t>
              </a: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р.п.Варнавино</a:t>
              </a:r>
              <a:endPara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2024063" y="4627563"/>
            <a:ext cx="3413125" cy="2382837"/>
            <a:chOff x="1275" y="2915"/>
            <a:chExt cx="2150" cy="1501"/>
          </a:xfrm>
        </p:grpSpPr>
        <p:pic>
          <p:nvPicPr>
            <p:cNvPr id="20490" name="Скругленный прямоугольник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75" y="2915"/>
              <a:ext cx="2150" cy="1501"/>
            </a:xfrm>
            <a:prstGeom prst="rect">
              <a:avLst/>
            </a:prstGeom>
            <a:noFill/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1366" y="2986"/>
              <a:ext cx="1767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u="sng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Бюджеты  сельских поселений </a:t>
              </a:r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Богородский</a:t>
              </a: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Восходовский</a:t>
              </a: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Михаленинский</a:t>
              </a: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Северный</a:t>
              </a: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Шудски</a:t>
              </a:r>
              <a:r>
                <a:rPr lang="ru-RU" b="1" u="sng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Стрелка вправо 10"/>
          <p:cNvSpPr/>
          <p:nvPr/>
        </p:nvSpPr>
        <p:spPr>
          <a:xfrm>
            <a:off x="1714500" y="2143125"/>
            <a:ext cx="357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14500" y="3714750"/>
            <a:ext cx="357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714500" y="5429250"/>
            <a:ext cx="357188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6858000" y="1928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3" y="1214438"/>
            <a:ext cx="3786187" cy="677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90 населенных пунктов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9050"/>
            <a:ext cx="9558338" cy="13112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Бюджет Варнавинского муниципального района составляется на 3 года и основывается на :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286000"/>
            <a:ext cx="2714625" cy="192881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ПОСЛАНИЕ ПРЕЗИДЕНТА РОССИЙСКОЙ ФЕДЕРАЦИИ ФЕДЕРАЛЬНОМУ  СОБРАНИЮ</a:t>
            </a:r>
            <a:endParaRPr lang="ru-RU" sz="1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4487863"/>
            <a:ext cx="2854325" cy="208438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ПРОГНОЗ СОЦИАЛЬНО-ЭКОНОМИЧЕСКОГО РАЗВИТИЯ ВАРНАВИНСКОГО МУНИЦИПАЛЬНОГО РАЙОНА НА 20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ГОД И ПЛАНОВЫЙ ПЕРИОД 202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И 202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88" y="2286000"/>
            <a:ext cx="2786062" cy="192881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ОСНОВНЫЕ НАПРАВЛЕНИЯ БЮДЖЕТНОЙ И НАЛОГОВОЙ ПОЛИТИКИ ВАРНАВИНСКОГО МУНИЦИПАЛЬНОГО РАЙОНА НА 20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И 202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ГОДОВ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2286000"/>
            <a:ext cx="2571750" cy="192881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ПРОГНОЗ СОЦИАЛЬНО-ЭКОНОМИЧЕСКОГО РАЗВИТИЯ ВАРНАВИНСКОГО МУНИЦИПАЛЬНОГО РАЙОНА НА 20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ГОД И ПЛАНОВЫЙ ПЕРИОД 202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И 202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 ГОДОВ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9125" y="1928813"/>
            <a:ext cx="357188" cy="35718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428750" y="1928813"/>
            <a:ext cx="357188" cy="35718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58063" y="1928813"/>
            <a:ext cx="357187" cy="35718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3" y="4500563"/>
            <a:ext cx="2786062" cy="207168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cs typeface="Times New Roman" pitchFamily="18" charset="0"/>
              </a:rPr>
              <a:t>МУНИЦИПАЛЬНЫЕ ПРОГРАММЫ ВАРНАВИНСКОГО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857500" y="4214813"/>
            <a:ext cx="428625" cy="2857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929313" y="4214813"/>
            <a:ext cx="357187" cy="2857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325" y="-19050"/>
            <a:ext cx="9569450" cy="1811338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62182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75723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основных направлений социально-экономического развития Варнавинского муниципального района Нижегородской области на очередной финансовый год и плановый период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основных направлений налоговой и бюджетной политики на очередной финансовый год и плановый период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структурных подразделений администрации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Варнавинского муниципального района Нижегородской области , органов местного самоуправления по подготовке обоснований бюджетных ассигнований и бюджетных заявок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Октябрь-ноябрь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проекта бюджета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Варнавинского муниципального района Нижегородской области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Внесение проекта бюджета в Земское собрание Варнавинского муниципального района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бюджета на заседаниях комиссий земского собрания Варнавинского муниципального района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Принятие бюджета Земским собранием Варнавинского муниципального района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76213"/>
            <a:ext cx="9558338" cy="1755776"/>
          </a:xfrm>
        </p:spPr>
      </p:pic>
      <p:pic>
        <p:nvPicPr>
          <p:cNvPr id="23554" name="Содержимое 3" descr="eko_compressed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1524000" y="1668463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14313" y="2500313"/>
            <a:ext cx="4572000" cy="7381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Обеспечение сбалансированности и долгосрочной устойчивости консолидированного и областного бюджетов области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5" y="2500313"/>
            <a:ext cx="4143375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Повышение эффективности государственного управления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3286125"/>
            <a:ext cx="4572000" cy="9286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Увеличение налогового потенциала области за счет налогового стимулирования деловой активности в регионе, привлечения инвестиций, реализации высокоэффективных инвестиционных проектов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3786188"/>
            <a:ext cx="4143375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Повышение эффективности и оптимизация бюджетных расходо</a:t>
            </a:r>
            <a:r>
              <a:rPr lang="ru-RU" sz="1200" b="1" dirty="0">
                <a:cs typeface="Times New Roman" pitchFamily="18" charset="0"/>
              </a:rPr>
              <a:t>в 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4286250"/>
            <a:ext cx="4572000" cy="571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Повышение качества оказываемых государственных услуг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5" y="4929188"/>
            <a:ext cx="4143375" cy="1571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Создание условий для исполнения органами местного самоуправления закрепленных за ними полномочий, а также создание стимулов для повышения качества управления муниципальными финансами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6643688" y="5214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4929188"/>
            <a:ext cx="4572000" cy="785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Развитие и совершенствование системы финансового контроля и контроля в сфере закупок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3" y="5786438"/>
            <a:ext cx="4572000" cy="7381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Безусловное исполнение всех принятых обязательств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805</TotalTime>
  <Words>3388</Words>
  <Application>Microsoft Office PowerPoint</Application>
  <PresentationFormat>Экран (4:3)</PresentationFormat>
  <Paragraphs>837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Times New Roman</vt:lpstr>
      <vt:lpstr>Arial</vt:lpstr>
      <vt:lpstr>Wingdings 2</vt:lpstr>
      <vt:lpstr>Wingdings</vt:lpstr>
      <vt:lpstr>Wingdings 3</vt:lpstr>
      <vt:lpstr>Calibri</vt:lpstr>
      <vt:lpstr>Lucida Sans</vt:lpstr>
      <vt:lpstr>Book Antiqua</vt:lpstr>
      <vt:lpstr>Апекс</vt:lpstr>
      <vt:lpstr>Апекс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К РЕШЕНИЮ ЗЕМСКОГО СОБРАНИЯ  ВАРНАВИНСКОГО МУНИЦИПАЛЬНОГО РАЙОНА «О РАЙОННОМ БЮДЖЕТЕ НА 2019 ГОД И ПЛАНОВЫЙ ПЕРИОДЫ 2020 И 2021 ГОДОВ» </dc:title>
  <dc:creator>Admin</dc:creator>
  <cp:lastModifiedBy>9</cp:lastModifiedBy>
  <cp:revision>207</cp:revision>
  <dcterms:created xsi:type="dcterms:W3CDTF">2018-11-30T11:20:05Z</dcterms:created>
  <dcterms:modified xsi:type="dcterms:W3CDTF">2019-12-05T08:37:06Z</dcterms:modified>
</cp:coreProperties>
</file>